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7" r:id="rId2"/>
    <p:sldId id="339" r:id="rId3"/>
    <p:sldId id="322" r:id="rId4"/>
    <p:sldId id="340" r:id="rId5"/>
    <p:sldId id="341" r:id="rId6"/>
    <p:sldId id="323" r:id="rId7"/>
    <p:sldId id="342" r:id="rId8"/>
    <p:sldId id="343" r:id="rId9"/>
    <p:sldId id="344" r:id="rId10"/>
    <p:sldId id="345" r:id="rId11"/>
    <p:sldId id="34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12.10.2016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smtClean="0"/>
          </a:p>
          <a:p>
            <a:pPr marL="0" indent="0" algn="ctr">
              <a:buNone/>
            </a:pPr>
            <a:r>
              <a:rPr lang="uk-UA" sz="6000" b="1"/>
              <a:t>Механізми дотримання законодавства щодо конфлікту інтересів</a:t>
            </a:r>
            <a:r>
              <a:rPr lang="uk-UA" sz="6000" b="1" i="1"/>
              <a:t> </a:t>
            </a:r>
            <a:endParaRPr lang="uk-UA" sz="60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 smtClean="0">
                <a:solidFill>
                  <a:schemeClr val="tx1"/>
                </a:solidFill>
              </a:rPr>
              <a:t>Добровільна декларація </a:t>
            </a:r>
            <a:br>
              <a:rPr lang="uk-UA" sz="3200" b="1" dirty="0" smtClean="0">
                <a:solidFill>
                  <a:schemeClr val="tx1"/>
                </a:solidFill>
              </a:rPr>
            </a:br>
            <a:r>
              <a:rPr lang="uk-UA" sz="3200" b="1" dirty="0" smtClean="0">
                <a:solidFill>
                  <a:schemeClr val="tx1"/>
                </a:solidFill>
              </a:rPr>
              <a:t>про приватні інтереси</a:t>
            </a:r>
            <a:endParaRPr lang="en-GB" sz="3200" dirty="0"/>
          </a:p>
        </p:txBody>
      </p:sp>
      <p:pic>
        <p:nvPicPr>
          <p:cNvPr id="28674" name="Espace réservé du contenu 3" descr="дукл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628775"/>
            <a:ext cx="8229600" cy="4799013"/>
          </a:xfrm>
        </p:spPr>
      </p:pic>
      <p:sp>
        <p:nvSpPr>
          <p:cNvPr id="28675" name="ZoneTexte 4"/>
          <p:cNvSpPr txBox="1">
            <a:spLocks noChangeArrowheads="1"/>
          </p:cNvSpPr>
          <p:nvPr/>
        </p:nvSpPr>
        <p:spPr bwMode="auto">
          <a:xfrm>
            <a:off x="2267744" y="1381919"/>
            <a:ext cx="44640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>
                <a:latin typeface="Cambria" pitchFamily="18" charset="0"/>
              </a:rPr>
              <a:t>ст.  8 Порядку</a:t>
            </a:r>
            <a:endParaRPr lang="en-GB" sz="200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1961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52401"/>
            <a:ext cx="8291264" cy="11163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smtClean="0">
                <a:solidFill>
                  <a:schemeClr val="tx1"/>
                </a:solidFill>
              </a:rPr>
              <a:t/>
            </a:r>
            <a:br>
              <a:rPr lang="uk-UA" sz="4000" b="1" smtClean="0">
                <a:solidFill>
                  <a:schemeClr val="tx1"/>
                </a:solidFill>
              </a:rPr>
            </a:br>
            <a:r>
              <a:rPr lang="uk-UA" sz="1000" b="1" smtClean="0">
                <a:solidFill>
                  <a:schemeClr val="tx1"/>
                </a:solidFill>
              </a:rPr>
              <a:t/>
            </a:r>
            <a:br>
              <a:rPr lang="uk-UA" sz="1000" b="1" smtClean="0">
                <a:solidFill>
                  <a:schemeClr val="tx1"/>
                </a:solidFill>
              </a:rPr>
            </a:br>
            <a:r>
              <a:rPr lang="uk-UA" sz="1400" b="1"/>
              <a:t/>
            </a:r>
            <a:br>
              <a:rPr lang="uk-UA" sz="1400" b="1"/>
            </a:br>
            <a:r>
              <a:rPr lang="uk-UA" sz="3600" b="1" smtClean="0">
                <a:solidFill>
                  <a:schemeClr val="tx1"/>
                </a:solidFill>
              </a:rPr>
              <a:t>Добровільна декларація про приватні інтереси</a:t>
            </a:r>
            <a:br>
              <a:rPr lang="uk-UA" sz="3600" b="1" smtClean="0">
                <a:solidFill>
                  <a:schemeClr val="tx1"/>
                </a:solidFill>
              </a:rPr>
            </a:br>
            <a:r>
              <a:rPr lang="uk-UA" sz="4000" b="1" dirty="0" smtClean="0">
                <a:solidFill>
                  <a:schemeClr val="tx1"/>
                </a:solidFill>
              </a:rPr>
              <a:t/>
            </a:r>
            <a:br>
              <a:rPr lang="uk-UA" sz="4000" b="1" dirty="0" smtClean="0">
                <a:solidFill>
                  <a:schemeClr val="tx1"/>
                </a:solidFill>
              </a:rPr>
            </a:br>
            <a:endParaRPr lang="en-GB" sz="4000" b="1" dirty="0"/>
          </a:p>
        </p:txBody>
      </p:sp>
      <p:sp>
        <p:nvSpPr>
          <p:cNvPr id="2969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219200"/>
            <a:ext cx="8219256" cy="5378152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r>
              <a:rPr lang="uk-UA" sz="2000" dirty="0" smtClean="0">
                <a:latin typeface="Cambria" pitchFamily="18" charset="0"/>
              </a:rPr>
              <a:t>Дані щодо зв’язку з фізичними та юридичними особами, індивідуальної діяльності, угод, якщо є підстави вважати, що розкриття таких даних може запобігти конфлікту інтересів.</a:t>
            </a:r>
          </a:p>
          <a:p>
            <a:r>
              <a:rPr lang="uk-UA" sz="2000" dirty="0" smtClean="0">
                <a:latin typeface="Cambria" pitchFamily="18" charset="0"/>
              </a:rPr>
              <a:t>Декларант самостійно визначає обсяг інформації (щодо близьких осіб, тощо), який підлягає розкриттю.</a:t>
            </a:r>
          </a:p>
          <a:p>
            <a:r>
              <a:rPr lang="uk-UA" sz="2000" dirty="0" smtClean="0">
                <a:latin typeface="Cambria" pitchFamily="18" charset="0"/>
              </a:rPr>
              <a:t>Подання добровільної декларації - спосіб повідомлення про потенційні конфлікти інтересів відповідно до ч. 10 ст. 133 Закону України «Про </a:t>
            </a:r>
            <a:r>
              <a:rPr lang="uk-UA" sz="2000" smtClean="0">
                <a:latin typeface="Cambria" pitchFamily="18" charset="0"/>
              </a:rPr>
              <a:t>судоустрій </a:t>
            </a:r>
            <a:r>
              <a:rPr lang="uk-UA" sz="2000" smtClean="0">
                <a:latin typeface="Cambria" pitchFamily="18" charset="0"/>
              </a:rPr>
              <a:t>і</a:t>
            </a:r>
            <a:r>
              <a:rPr lang="uk-UA" sz="2000" smtClean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статус суддів в Україні».</a:t>
            </a:r>
          </a:p>
          <a:p>
            <a:r>
              <a:rPr lang="uk-UA" sz="2000" dirty="0" smtClean="0">
                <a:latin typeface="Cambria" pitchFamily="18" charset="0"/>
              </a:rPr>
              <a:t>Подається та зберігається у відділі кадрів відповідного суду, надсилається Раді на запит.</a:t>
            </a:r>
          </a:p>
          <a:p>
            <a:r>
              <a:rPr lang="uk-UA" sz="2000" dirty="0" smtClean="0">
                <a:latin typeface="Cambria" pitchFamily="18" charset="0"/>
              </a:rPr>
              <a:t>Не звільняє від обов’язку запобігання та врегулювання  реального конфлікту інтересів.</a:t>
            </a:r>
          </a:p>
          <a:p>
            <a:endParaRPr lang="en-GB" dirty="0" smtClean="0"/>
          </a:p>
        </p:txBody>
      </p:sp>
      <p:pic>
        <p:nvPicPr>
          <p:cNvPr id="29699" name="Picture 4" descr="C:\Users\poste6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052513"/>
            <a:ext cx="86312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1457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 smtClean="0"/>
              <a:t>Способи дотримання законодавства щодо конфлікту інтересів в діяльності суддів </a:t>
            </a:r>
            <a:endParaRPr lang="en-GB" sz="3200" b="1" dirty="0"/>
          </a:p>
        </p:txBody>
      </p:sp>
      <p:sp>
        <p:nvSpPr>
          <p:cNvPr id="5" name="Ellipse 4"/>
          <p:cNvSpPr/>
          <p:nvPr/>
        </p:nvSpPr>
        <p:spPr>
          <a:xfrm>
            <a:off x="3059113" y="1484784"/>
            <a:ext cx="2449512" cy="11521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Cambria" pitchFamily="18" charset="0"/>
              </a:rPr>
              <a:t>Конфлікт інтересів</a:t>
            </a:r>
            <a:endParaRPr lang="en-GB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Flèche droite 6"/>
          <p:cNvSpPr/>
          <p:nvPr/>
        </p:nvSpPr>
        <p:spPr>
          <a:xfrm rot="1648591">
            <a:off x="6045178" y="2260281"/>
            <a:ext cx="836612" cy="3476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Flèche droite 7"/>
          <p:cNvSpPr/>
          <p:nvPr/>
        </p:nvSpPr>
        <p:spPr>
          <a:xfrm rot="9901965">
            <a:off x="1864497" y="2175926"/>
            <a:ext cx="936625" cy="3460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ectangle à coins arrondis 9"/>
          <p:cNvSpPr/>
          <p:nvPr/>
        </p:nvSpPr>
        <p:spPr>
          <a:xfrm>
            <a:off x="395288" y="2636912"/>
            <a:ext cx="3455987" cy="36003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u="sng" dirty="0">
                <a:solidFill>
                  <a:schemeClr val="tx1"/>
                </a:solidFill>
                <a:latin typeface="Cambria" pitchFamily="18" charset="0"/>
              </a:rPr>
              <a:t>врегульовується </a:t>
            </a:r>
            <a:r>
              <a:rPr lang="uk-UA" u="sng" dirty="0">
                <a:solidFill>
                  <a:schemeClr val="tx1"/>
                </a:solidFill>
                <a:latin typeface="Cambria" pitchFamily="18" charset="0"/>
              </a:rPr>
              <a:t>в порядку, визначеному процесуальним законом: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mtClean="0">
                <a:solidFill>
                  <a:schemeClr val="tx1"/>
                </a:solidFill>
                <a:latin typeface="Cambria" pitchFamily="18" charset="0"/>
              </a:rPr>
              <a:t>  відвід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mtClean="0">
                <a:solidFill>
                  <a:schemeClr val="tx1"/>
                </a:solidFill>
                <a:latin typeface="Cambria" pitchFamily="18" charset="0"/>
              </a:rPr>
              <a:t>  самовідвід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,</a:t>
            </a:r>
            <a:endParaRPr lang="uk-UA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smtClean="0">
                <a:solidFill>
                  <a:schemeClr val="tx1"/>
                </a:solidFill>
                <a:latin typeface="Cambria" pitchFamily="18" charset="0"/>
              </a:rPr>
              <a:t>  розкриття 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інформації про потенційний конфлікт сторонам </a:t>
            </a:r>
            <a:r>
              <a:rPr lang="uk-UA">
                <a:solidFill>
                  <a:schemeClr val="tx1"/>
                </a:solidFill>
                <a:latin typeface="Cambria" pitchFamily="18" charset="0"/>
              </a:rPr>
              <a:t>процесу</a:t>
            </a:r>
            <a:r>
              <a:rPr lang="uk-UA" i="1" smtClean="0">
                <a:solidFill>
                  <a:schemeClr val="tx1"/>
                </a:solidFill>
                <a:latin typeface="Cambria" pitchFamily="18" charset="0"/>
              </a:rPr>
              <a:t>*.</a:t>
            </a:r>
            <a:endParaRPr lang="uk-UA" dirty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800" i="1" smtClean="0">
              <a:solidFill>
                <a:schemeClr val="tx1"/>
              </a:solidFill>
              <a:latin typeface="Cambr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i="1" smtClean="0">
                <a:solidFill>
                  <a:schemeClr val="tx1"/>
                </a:solidFill>
                <a:latin typeface="Cambria" pitchFamily="18" charset="0"/>
              </a:rPr>
              <a:t>*</a:t>
            </a:r>
            <a:r>
              <a:rPr lang="uk-UA" sz="1600" i="1" dirty="0">
                <a:solidFill>
                  <a:schemeClr val="tx1"/>
                </a:solidFill>
                <a:latin typeface="Cambria" pitchFamily="18" charset="0"/>
              </a:rPr>
              <a:t>Практика ЄСПЛ: якщо після розкриття не заявлено відвід- к.і. вважається таким, що </a:t>
            </a:r>
            <a:r>
              <a:rPr lang="uk-UA" sz="1600" i="1">
                <a:solidFill>
                  <a:schemeClr val="tx1"/>
                </a:solidFill>
                <a:latin typeface="Cambria" pitchFamily="18" charset="0"/>
              </a:rPr>
              <a:t>був </a:t>
            </a:r>
            <a:r>
              <a:rPr lang="uk-UA" sz="1600" i="1" smtClean="0">
                <a:solidFill>
                  <a:schemeClr val="tx1"/>
                </a:solidFill>
                <a:latin typeface="Cambria" pitchFamily="18" charset="0"/>
              </a:rPr>
              <a:t>врегульованим.</a:t>
            </a:r>
            <a:endParaRPr lang="uk-UA" sz="16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89638" y="2781337"/>
            <a:ext cx="3167063" cy="33115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u="sng" dirty="0">
                <a:solidFill>
                  <a:schemeClr val="tx1"/>
                </a:solidFill>
                <a:latin typeface="Cambria" pitchFamily="18" charset="0"/>
              </a:rPr>
              <a:t>НЕ</a:t>
            </a:r>
            <a:r>
              <a:rPr lang="uk-UA" u="sng" dirty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uk-UA" b="1" u="sng" dirty="0">
                <a:solidFill>
                  <a:schemeClr val="tx1"/>
                </a:solidFill>
                <a:latin typeface="Cambria" pitchFamily="18" charset="0"/>
              </a:rPr>
              <a:t>врегульовується </a:t>
            </a:r>
            <a:r>
              <a:rPr lang="uk-UA" u="sng" dirty="0">
                <a:solidFill>
                  <a:schemeClr val="tx1"/>
                </a:solidFill>
                <a:latin typeface="Cambria" pitchFamily="18" charset="0"/>
              </a:rPr>
              <a:t>в порядку, визначеному процесуальним законом: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mtClean="0">
                <a:solidFill>
                  <a:schemeClr val="tx1"/>
                </a:solidFill>
                <a:latin typeface="Cambria" pitchFamily="18" charset="0"/>
              </a:rPr>
              <a:t>  обов</a:t>
            </a:r>
            <a:r>
              <a:rPr lang="en-GB" dirty="0">
                <a:solidFill>
                  <a:schemeClr val="tx1"/>
                </a:solidFill>
                <a:latin typeface="Cambria" pitchFamily="18" charset="0"/>
              </a:rPr>
              <a:t>’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язкове повідомлення Ради суддів;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mtClean="0">
                <a:solidFill>
                  <a:schemeClr val="tx1"/>
                </a:solidFill>
                <a:latin typeface="Cambria" pitchFamily="18" charset="0"/>
              </a:rPr>
              <a:t>  самостійне</a:t>
            </a:r>
            <a:r>
              <a:rPr lang="en-GB" dirty="0">
                <a:solidFill>
                  <a:schemeClr val="tx1"/>
                </a:solidFill>
                <a:latin typeface="Cambria" pitchFamily="18" charset="0"/>
              </a:rPr>
              <a:t>/</a:t>
            </a:r>
            <a:r>
              <a:rPr lang="uk-UA" dirty="0">
                <a:solidFill>
                  <a:schemeClr val="tx1"/>
                </a:solidFill>
                <a:latin typeface="Cambria" pitchFamily="18" charset="0"/>
              </a:rPr>
              <a:t>зовнішнє врегулювання – згідно ЗУ “Про запобігання корупції” та Порядку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324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3924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 smtClean="0"/>
              <a:t>Обов’язки суб’єкта </a:t>
            </a:r>
            <a:r>
              <a:rPr lang="uk-UA" sz="2800" b="1" dirty="0"/>
              <a:t>конфлікту </a:t>
            </a:r>
            <a:r>
              <a:rPr lang="uk-UA" sz="2800" b="1" dirty="0" smtClean="0"/>
              <a:t>інтересів</a:t>
            </a:r>
          </a:p>
          <a:p>
            <a:pPr algn="ctr">
              <a:buFont typeface="Wingdings 3" pitchFamily="18" charset="2"/>
              <a:buNone/>
            </a:pPr>
            <a:r>
              <a:rPr lang="uk-UA" sz="2000" dirty="0" smtClean="0">
                <a:latin typeface="Cambria" pitchFamily="18" charset="0"/>
              </a:rPr>
              <a:t>( ч. 1 </a:t>
            </a:r>
            <a:r>
              <a:rPr lang="uk-UA" sz="2000" dirty="0">
                <a:latin typeface="Cambria" pitchFamily="18" charset="0"/>
              </a:rPr>
              <a:t>ст. </a:t>
            </a:r>
            <a:r>
              <a:rPr lang="uk-UA" sz="2000" dirty="0" smtClean="0">
                <a:latin typeface="Cambria" pitchFamily="18" charset="0"/>
              </a:rPr>
              <a:t> 28  ЗУ </a:t>
            </a:r>
            <a:r>
              <a:rPr lang="uk-UA" sz="2000" dirty="0" err="1">
                <a:latin typeface="Cambria" pitchFamily="18" charset="0"/>
              </a:rPr>
              <a:t>“Про</a:t>
            </a:r>
            <a:r>
              <a:rPr lang="uk-UA" sz="2000" dirty="0">
                <a:latin typeface="Cambria" pitchFamily="18" charset="0"/>
              </a:rPr>
              <a:t> запобігання </a:t>
            </a:r>
            <a:r>
              <a:rPr lang="uk-UA" sz="2000" dirty="0" err="1">
                <a:latin typeface="Cambria" pitchFamily="18" charset="0"/>
              </a:rPr>
              <a:t>корупції”</a:t>
            </a:r>
            <a:r>
              <a:rPr lang="uk-UA" sz="2000" dirty="0">
                <a:latin typeface="Cambria" pitchFamily="18" charset="0"/>
              </a:rPr>
              <a:t> та </a:t>
            </a:r>
            <a:r>
              <a:rPr lang="uk-UA" sz="2000" dirty="0" smtClean="0">
                <a:latin typeface="Cambria" pitchFamily="18" charset="0"/>
              </a:rPr>
              <a:t>ст</a:t>
            </a:r>
            <a:r>
              <a:rPr lang="uk-UA" sz="2000" dirty="0">
                <a:latin typeface="Cambria" pitchFamily="18" charset="0"/>
              </a:rPr>
              <a:t>. </a:t>
            </a:r>
            <a:r>
              <a:rPr lang="uk-UA" sz="2000" dirty="0" smtClean="0">
                <a:latin typeface="Cambria" pitchFamily="18" charset="0"/>
              </a:rPr>
              <a:t> 4 Порядку)  </a:t>
            </a:r>
            <a:endParaRPr lang="uk-UA" sz="2000" dirty="0">
              <a:latin typeface="Cambria" pitchFamily="18" charset="0"/>
            </a:endParaRPr>
          </a:p>
          <a:p>
            <a:r>
              <a:rPr lang="uk-UA" sz="2000" dirty="0">
                <a:latin typeface="Cambria" pitchFamily="18" charset="0"/>
              </a:rPr>
              <a:t>вживати заходів щодо </a:t>
            </a:r>
            <a:r>
              <a:rPr lang="uk-UA" sz="2000" b="1" dirty="0">
                <a:latin typeface="Cambria" pitchFamily="18" charset="0"/>
              </a:rPr>
              <a:t>недопущення виникнення конфлікту інтересів </a:t>
            </a:r>
            <a:r>
              <a:rPr lang="uk-UA" sz="2000" dirty="0">
                <a:latin typeface="Cambria" pitchFamily="18" charset="0"/>
              </a:rPr>
              <a:t>у його діяльності; </a:t>
            </a:r>
          </a:p>
          <a:p>
            <a:r>
              <a:rPr lang="uk-UA" sz="2000" b="1" dirty="0">
                <a:latin typeface="Cambria" pitchFamily="18" charset="0"/>
              </a:rPr>
              <a:t>не вчиняти дій та не приймати рішень </a:t>
            </a:r>
            <a:r>
              <a:rPr lang="uk-UA" sz="2000" dirty="0">
                <a:latin typeface="Cambria" pitchFamily="18" charset="0"/>
              </a:rPr>
              <a:t>по суті в рамках виконання своїх службових повноважень </a:t>
            </a:r>
            <a:r>
              <a:rPr lang="uk-UA" sz="2000" b="1" dirty="0">
                <a:latin typeface="Cambria" pitchFamily="18" charset="0"/>
              </a:rPr>
              <a:t>в умовах реального конфлікту інтересів</a:t>
            </a:r>
            <a:r>
              <a:rPr lang="uk-UA" sz="2000" dirty="0">
                <a:latin typeface="Cambria" pitchFamily="18" charset="0"/>
              </a:rPr>
              <a:t>; </a:t>
            </a:r>
          </a:p>
          <a:p>
            <a:r>
              <a:rPr lang="uk-UA" sz="2000" b="1" dirty="0">
                <a:latin typeface="Cambria" pitchFamily="18" charset="0"/>
              </a:rPr>
              <a:t>у разі виникнення </a:t>
            </a:r>
            <a:r>
              <a:rPr lang="uk-UA" sz="2000" dirty="0">
                <a:latin typeface="Cambria" pitchFamily="18" charset="0"/>
              </a:rPr>
              <a:t>реального чи потенційного </a:t>
            </a:r>
            <a:r>
              <a:rPr lang="uk-UA" sz="2000" b="1" dirty="0">
                <a:latin typeface="Cambria" pitchFamily="18" charset="0"/>
              </a:rPr>
              <a:t>конфлікту</a:t>
            </a: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b="1" dirty="0">
                <a:latin typeface="Cambria" pitchFamily="18" charset="0"/>
              </a:rPr>
              <a:t>інтересів</a:t>
            </a:r>
            <a:r>
              <a:rPr lang="uk-UA" sz="2000" dirty="0">
                <a:latin typeface="Cambria" pitchFamily="18" charset="0"/>
              </a:rPr>
              <a:t> (крім випадків, коли конфлікт інтересів врегульовується в порядку, визначеному процесуальним законом) у письмовій формі </a:t>
            </a:r>
            <a:r>
              <a:rPr lang="uk-UA" sz="2000" b="1" dirty="0">
                <a:latin typeface="Cambria" pitchFamily="18" charset="0"/>
              </a:rPr>
              <a:t>повідомляти про це Раді</a:t>
            </a:r>
            <a:r>
              <a:rPr lang="uk-UA" sz="2000" dirty="0">
                <a:latin typeface="Cambria" pitchFamily="18" charset="0"/>
              </a:rPr>
              <a:t> не пізніше наступного робочого дня з моменту, коли особа дізналася чи повинна була дізнатися про виникнення такого конфлікту інтересів;</a:t>
            </a:r>
          </a:p>
          <a:p>
            <a:endParaRPr lang="en-GB" sz="1600" dirty="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351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680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smtClean="0"/>
              <a:t>Обо</a:t>
            </a:r>
            <a:r>
              <a:rPr lang="ru-RU" sz="2800" b="1"/>
              <a:t>в</a:t>
            </a:r>
            <a:r>
              <a:rPr lang="en-GB" sz="2800" b="1"/>
              <a:t>’</a:t>
            </a:r>
            <a:r>
              <a:rPr lang="uk-UA" sz="2800" b="1"/>
              <a:t>язки суб</a:t>
            </a:r>
            <a:r>
              <a:rPr lang="en-GB" sz="2800" b="1"/>
              <a:t>’</a:t>
            </a:r>
            <a:r>
              <a:rPr lang="uk-UA" sz="2800" b="1"/>
              <a:t>єкта конфлікту </a:t>
            </a:r>
            <a:r>
              <a:rPr lang="uk-UA" sz="2800" b="1" smtClean="0"/>
              <a:t>інтересів</a:t>
            </a:r>
          </a:p>
          <a:p>
            <a:pPr algn="ctr">
              <a:buFont typeface="Wingdings 3" pitchFamily="18" charset="2"/>
              <a:buNone/>
            </a:pPr>
            <a:r>
              <a:rPr lang="uk-UA" sz="2100" smtClean="0">
                <a:latin typeface="Cambria" pitchFamily="18" charset="0"/>
              </a:rPr>
              <a:t>(ч. 1 </a:t>
            </a:r>
            <a:r>
              <a:rPr lang="uk-UA" sz="2100">
                <a:latin typeface="Cambria" pitchFamily="18" charset="0"/>
              </a:rPr>
              <a:t>ст. 28 ЗУ “Про запобігання корупції” та </a:t>
            </a:r>
            <a:r>
              <a:rPr lang="uk-UA" sz="2100" smtClean="0">
                <a:latin typeface="Cambria" pitchFamily="18" charset="0"/>
              </a:rPr>
              <a:t>ст</a:t>
            </a:r>
            <a:r>
              <a:rPr lang="uk-UA" sz="2100">
                <a:latin typeface="Cambria" pitchFamily="18" charset="0"/>
              </a:rPr>
              <a:t>. 4 </a:t>
            </a:r>
            <a:r>
              <a:rPr lang="uk-UA" sz="2100" smtClean="0">
                <a:latin typeface="Cambria" pitchFamily="18" charset="0"/>
              </a:rPr>
              <a:t>Порядку)  </a:t>
            </a:r>
            <a:endParaRPr lang="uk-UA" sz="2100">
              <a:latin typeface="Cambria" pitchFamily="18" charset="0"/>
            </a:endParaRPr>
          </a:p>
          <a:p>
            <a:r>
              <a:rPr lang="uk-UA" sz="2100" b="1" smtClean="0">
                <a:latin typeface="Cambria" pitchFamily="18" charset="0"/>
              </a:rPr>
              <a:t>вживати </a:t>
            </a:r>
            <a:r>
              <a:rPr lang="uk-UA" sz="2100" b="1">
                <a:latin typeface="Cambria" pitchFamily="18" charset="0"/>
              </a:rPr>
              <a:t>заходів щодо самостійного врегулювання </a:t>
            </a:r>
            <a:r>
              <a:rPr lang="uk-UA" sz="2100">
                <a:latin typeface="Cambria" pitchFamily="18" charset="0"/>
              </a:rPr>
              <a:t>конфлікту інтересів (в тому числі ― в процесуальному порядку) або </a:t>
            </a:r>
            <a:r>
              <a:rPr lang="uk-UA" sz="2100" b="1">
                <a:latin typeface="Cambria" pitchFamily="18" charset="0"/>
              </a:rPr>
              <a:t>звертатися до Ради за рішенням про врегулювання </a:t>
            </a:r>
            <a:r>
              <a:rPr lang="uk-UA" sz="2100">
                <a:latin typeface="Cambria" pitchFamily="18" charset="0"/>
              </a:rPr>
              <a:t>конфлікту інтересів; </a:t>
            </a:r>
          </a:p>
          <a:p>
            <a:r>
              <a:rPr lang="uk-UA" sz="2100" b="1">
                <a:latin typeface="Cambria" pitchFamily="18" charset="0"/>
              </a:rPr>
              <a:t>у разі існування сумнівів </a:t>
            </a:r>
            <a:r>
              <a:rPr lang="uk-UA" sz="2100">
                <a:latin typeface="Cambria" pitchFamily="18" charset="0"/>
              </a:rPr>
              <a:t>щодо наявності у його діяльності конфлікту інтересів та/або щодо необхідних заходів врегулювання </a:t>
            </a:r>
            <a:r>
              <a:rPr lang="uk-UA" sz="2100" b="1">
                <a:latin typeface="Cambria" pitchFamily="18" charset="0"/>
              </a:rPr>
              <a:t>― звертатися за роз’ясненнями до Ради</a:t>
            </a:r>
            <a:r>
              <a:rPr lang="uk-UA" sz="2100">
                <a:latin typeface="Cambria" pitchFamily="18" charset="0"/>
              </a:rPr>
              <a:t>; </a:t>
            </a:r>
          </a:p>
          <a:p>
            <a:r>
              <a:rPr lang="uk-UA" sz="2100" b="1">
                <a:latin typeface="Cambria" pitchFamily="18" charset="0"/>
              </a:rPr>
              <a:t>виконувати рішення Ради </a:t>
            </a:r>
            <a:r>
              <a:rPr lang="uk-UA" sz="2100">
                <a:latin typeface="Cambria" pitchFamily="18" charset="0"/>
              </a:rPr>
              <a:t>щодо врегулювання конфлікту інтересів; </a:t>
            </a:r>
          </a:p>
          <a:p>
            <a:r>
              <a:rPr lang="uk-UA" sz="2100">
                <a:latin typeface="Cambria" pitchFamily="18" charset="0"/>
              </a:rPr>
              <a:t>вживати заходів для </a:t>
            </a:r>
            <a:r>
              <a:rPr lang="uk-UA" sz="2100" b="1">
                <a:latin typeface="Cambria" pitchFamily="18" charset="0"/>
              </a:rPr>
              <a:t>усунення негативних наслідків порушень </a:t>
            </a:r>
            <a:r>
              <a:rPr lang="uk-UA" sz="2100">
                <a:latin typeface="Cambria" pitchFamily="18" charset="0"/>
              </a:rPr>
              <a:t>законодавства про конфлікт інтересів</a:t>
            </a:r>
            <a:r>
              <a:rPr lang="uk-UA" sz="2100" smtClean="0">
                <a:latin typeface="Cambria" pitchFamily="18" charset="0"/>
              </a:rPr>
              <a:t>.</a:t>
            </a:r>
            <a:endParaRPr lang="en-GB" sz="210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3516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736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800" b="1"/>
              <a:t>Заходи самостійного запобігання та врегулювання конфлікту інтересів </a:t>
            </a:r>
            <a:endParaRPr lang="ru-RU" sz="3800" b="1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 smtClean="0">
                <a:latin typeface="Cambria" pitchFamily="18" charset="0"/>
              </a:rPr>
              <a:t>(Ст</a:t>
            </a:r>
            <a:r>
              <a:rPr lang="uk-UA" sz="2800">
                <a:latin typeface="Cambria" pitchFamily="18" charset="0"/>
              </a:rPr>
              <a:t>. 27 ЗУ “Про запобігання корупції” та ст. 15 </a:t>
            </a:r>
            <a:r>
              <a:rPr lang="uk-UA" sz="2800" smtClean="0">
                <a:latin typeface="Cambria" pitchFamily="18" charset="0"/>
              </a:rPr>
              <a:t>Порядку):</a:t>
            </a:r>
            <a:endParaRPr lang="uk-UA" sz="280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uk-UA" sz="80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 smtClean="0">
                <a:latin typeface="Cambria" pitchFamily="18" charset="0"/>
              </a:rPr>
              <a:t>1</a:t>
            </a:r>
            <a:r>
              <a:rPr lang="uk-UA" sz="2800">
                <a:latin typeface="Cambria" pitchFamily="18" charset="0"/>
              </a:rPr>
              <a:t>) </a:t>
            </a:r>
            <a:r>
              <a:rPr lang="uk-UA" sz="2800" b="1">
                <a:latin typeface="Cambria" pitchFamily="18" charset="0"/>
              </a:rPr>
              <a:t>самовідвід</a:t>
            </a:r>
            <a:r>
              <a:rPr lang="uk-UA" sz="2800">
                <a:latin typeface="Cambria" pitchFamily="18" charset="0"/>
              </a:rPr>
              <a:t> в порядку, передбаченому процесуальним законодавством;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>
                <a:latin typeface="Cambria" pitchFamily="18" charset="0"/>
              </a:rPr>
              <a:t>2) </a:t>
            </a:r>
            <a:r>
              <a:rPr lang="uk-UA" sz="2800" b="1">
                <a:latin typeface="Cambria" pitchFamily="18" charset="0"/>
              </a:rPr>
              <a:t>розкриття інформації про конфлікт інтересів</a:t>
            </a:r>
            <a:r>
              <a:rPr lang="uk-UA" sz="2800">
                <a:latin typeface="Cambria" pitchFamily="18" charset="0"/>
              </a:rPr>
              <a:t>, якщо після такого розкриття сторонами процесу або іншими зацікавленими особами йому не було заявлено відвід;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>
                <a:latin typeface="Cambria" pitchFamily="18" charset="0"/>
              </a:rPr>
              <a:t>3) </a:t>
            </a:r>
            <a:r>
              <a:rPr lang="uk-UA" sz="2800" b="1">
                <a:latin typeface="Cambria" pitchFamily="18" charset="0"/>
              </a:rPr>
              <a:t>усунення</a:t>
            </a:r>
            <a:r>
              <a:rPr lang="uk-UA" sz="2800">
                <a:latin typeface="Cambria" pitchFamily="18" charset="0"/>
              </a:rPr>
              <a:t> </a:t>
            </a:r>
            <a:r>
              <a:rPr lang="uk-UA" sz="2800" b="1">
                <a:latin typeface="Cambria" pitchFamily="18" charset="0"/>
              </a:rPr>
              <a:t>від виконання завдання, вчинення дій, прийняття рішення</a:t>
            </a:r>
            <a:r>
              <a:rPr lang="uk-UA" sz="2800">
                <a:latin typeface="Cambria" pitchFamily="18" charset="0"/>
              </a:rPr>
              <a:t>, не пов’язаних зі здійсненням правосуддя, </a:t>
            </a:r>
            <a:r>
              <a:rPr lang="uk-UA" sz="2800" b="1">
                <a:latin typeface="Cambria" pitchFamily="18" charset="0"/>
              </a:rPr>
              <a:t>чи участі в його прийнятті </a:t>
            </a:r>
            <a:r>
              <a:rPr lang="uk-UA" sz="2800">
                <a:latin typeface="Cambria" pitchFamily="18" charset="0"/>
              </a:rPr>
              <a:t>в умовах реального чи потенційного конфлікту інтересів;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>
                <a:latin typeface="Cambria" pitchFamily="18" charset="0"/>
              </a:rPr>
              <a:t> 4)</a:t>
            </a:r>
            <a:r>
              <a:rPr lang="uk-UA" sz="2800" b="1">
                <a:latin typeface="Cambria" pitchFamily="18" charset="0"/>
              </a:rPr>
              <a:t> усунення відповідного приватного інтересу </a:t>
            </a:r>
            <a:r>
              <a:rPr lang="uk-UA" sz="2800">
                <a:latin typeface="Cambria" pitchFamily="18" charset="0"/>
              </a:rPr>
              <a:t>з наданням підтверджуючих це документів Раді;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GB" sz="2800" b="1" dirty="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114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b="1"/>
              <a:t>Заходи самостійного запобігання та врегулювання конфлікту інтересів </a:t>
            </a:r>
            <a:endParaRPr lang="ru-RU" sz="3500" b="1" smtClean="0"/>
          </a:p>
          <a:p>
            <a:pPr marL="274320" indent="-27432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 smtClean="0">
                <a:latin typeface="Cambria" pitchFamily="18" charset="0"/>
              </a:rPr>
              <a:t>(Ст</a:t>
            </a:r>
            <a:r>
              <a:rPr lang="uk-UA" sz="2800">
                <a:latin typeface="Cambria" pitchFamily="18" charset="0"/>
              </a:rPr>
              <a:t>. 27 ЗУ “Про запобігання корупції” та ст. 15 </a:t>
            </a:r>
            <a:r>
              <a:rPr lang="uk-UA" sz="2800" smtClean="0">
                <a:latin typeface="Cambria" pitchFamily="18" charset="0"/>
              </a:rPr>
              <a:t>Порядку):</a:t>
            </a:r>
            <a:endParaRPr lang="uk-UA" sz="280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uk-UA" sz="800" smtClean="0">
              <a:latin typeface="Cambria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 smtClean="0">
                <a:latin typeface="Cambria" pitchFamily="18" charset="0"/>
              </a:rPr>
              <a:t>5</a:t>
            </a:r>
            <a:r>
              <a:rPr lang="uk-UA" sz="2800">
                <a:latin typeface="Cambria" pitchFamily="18" charset="0"/>
              </a:rPr>
              <a:t>) </a:t>
            </a:r>
            <a:r>
              <a:rPr lang="uk-UA" sz="2800" b="1">
                <a:latin typeface="Cambria" pitchFamily="18" charset="0"/>
              </a:rPr>
              <a:t>подання заяви щодо перегляду обсягу службових повноважень </a:t>
            </a:r>
            <a:r>
              <a:rPr lang="uk-UA" sz="2800">
                <a:latin typeface="Cambria" pitchFamily="18" charset="0"/>
              </a:rPr>
              <a:t>особи, не пов’язаних зі здійсненням правосуддя, з метою виключення факторів, які спричинять конфлікт інтересів;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>
                <a:latin typeface="Cambria" pitchFamily="18" charset="0"/>
              </a:rPr>
              <a:t>6) </a:t>
            </a:r>
            <a:r>
              <a:rPr lang="uk-UA" sz="2800" b="1">
                <a:latin typeface="Cambria" pitchFamily="18" charset="0"/>
              </a:rPr>
              <a:t>подання заяви про переведення </a:t>
            </a:r>
            <a:r>
              <a:rPr lang="uk-UA" sz="2800">
                <a:latin typeface="Cambria" pitchFamily="18" charset="0"/>
              </a:rPr>
              <a:t>особи на іншу посаду або в інший суд;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 smtClean="0">
                <a:latin typeface="Cambria" pitchFamily="18" charset="0"/>
              </a:rPr>
              <a:t>7</a:t>
            </a:r>
            <a:r>
              <a:rPr lang="uk-UA" sz="2800">
                <a:latin typeface="Cambria" pitchFamily="18" charset="0"/>
              </a:rPr>
              <a:t>) </a:t>
            </a:r>
            <a:r>
              <a:rPr lang="uk-UA" sz="2800" b="1">
                <a:latin typeface="Cambria" pitchFamily="18" charset="0"/>
              </a:rPr>
              <a:t>подання заяви про звільнення </a:t>
            </a:r>
            <a:r>
              <a:rPr lang="uk-UA" sz="2800">
                <a:latin typeface="Cambria" pitchFamily="18" charset="0"/>
              </a:rPr>
              <a:t>особи;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sz="2800">
                <a:latin typeface="Cambria" pitchFamily="18" charset="0"/>
              </a:rPr>
              <a:t>8) </a:t>
            </a:r>
            <a:r>
              <a:rPr lang="uk-UA" sz="2800" b="1">
                <a:latin typeface="Cambria" pitchFamily="18" charset="0"/>
              </a:rPr>
              <a:t>подання добровільної декларації про приватні інтереси.</a:t>
            </a:r>
            <a:endParaRPr lang="en-GB" sz="2800" b="1" dirty="0">
              <a:latin typeface="Cambria" pitchFamily="18" charset="0"/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973138"/>
          </a:xfrm>
        </p:spPr>
        <p:txBody>
          <a:bodyPr>
            <a:noAutofit/>
          </a:bodyPr>
          <a:lstStyle/>
          <a:p>
            <a:pPr algn="ctr"/>
            <a:r>
              <a:rPr lang="uk-UA" sz="2400" b="1" smtClean="0"/>
              <a:t>Способи запобігання конфлікту,  який не </a:t>
            </a:r>
            <a:r>
              <a:rPr lang="ru-RU" sz="2400" b="1" smtClean="0"/>
              <a:t>врегульовується в порядку, визначеному процесуальним законом</a:t>
            </a:r>
            <a:endParaRPr lang="en-GB" sz="2400" b="1" smtClean="0"/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1475656" y="198884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1547664" y="3284984"/>
            <a:ext cx="855712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259632" y="3356992"/>
            <a:ext cx="648072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23702" y="2492375"/>
            <a:ext cx="1223962" cy="865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Суб</a:t>
            </a:r>
            <a:r>
              <a:rPr lang="en-GB" dirty="0">
                <a:solidFill>
                  <a:schemeClr val="tx1"/>
                </a:solidFill>
              </a:rPr>
              <a:t>’</a:t>
            </a:r>
            <a:r>
              <a:rPr lang="uk-UA" dirty="0">
                <a:solidFill>
                  <a:schemeClr val="tx1"/>
                </a:solidFill>
              </a:rPr>
              <a:t>єкт конфлікту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інтересів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39975" y="1773238"/>
            <a:ext cx="1944688" cy="7191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Потенційний конфлікт інтересів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4283968" y="1844824"/>
            <a:ext cx="720080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003800" y="1700213"/>
            <a:ext cx="3960813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u="sng" dirty="0">
                <a:solidFill>
                  <a:schemeClr val="tx1"/>
                </a:solidFill>
              </a:rPr>
              <a:t>Добровільна декларація про приватні інтереси </a:t>
            </a:r>
            <a:r>
              <a:rPr lang="uk-UA" dirty="0">
                <a:solidFill>
                  <a:schemeClr val="tx1"/>
                </a:solidFill>
              </a:rPr>
              <a:t>- у відділ кадрів відповідного суду = Обо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en-GB" dirty="0">
                <a:solidFill>
                  <a:schemeClr val="tx1"/>
                </a:solidFill>
              </a:rPr>
              <a:t>’</a:t>
            </a:r>
            <a:r>
              <a:rPr lang="uk-UA" dirty="0">
                <a:solidFill>
                  <a:schemeClr val="tx1"/>
                </a:solidFill>
              </a:rPr>
              <a:t>язкове повідомлення згідно ч. </a:t>
            </a:r>
            <a:r>
              <a:rPr lang="uk-UA" dirty="0" smtClean="0">
                <a:solidFill>
                  <a:schemeClr val="tx1"/>
                </a:solidFill>
              </a:rPr>
              <a:t>10 ст. 133 </a:t>
            </a:r>
            <a:r>
              <a:rPr lang="uk-UA" dirty="0">
                <a:solidFill>
                  <a:schemeClr val="tx1"/>
                </a:solidFill>
              </a:rPr>
              <a:t>ЗУ “Про судоустрій”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11413" y="2997200"/>
            <a:ext cx="1944687" cy="7191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Реальний конфлікт інтересів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4355976" y="3505200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076825" y="3213100"/>
            <a:ext cx="3887788" cy="12239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u="sng" dirty="0">
                <a:solidFill>
                  <a:schemeClr val="tx1"/>
                </a:solidFill>
              </a:rPr>
              <a:t>Обо</a:t>
            </a:r>
            <a:r>
              <a:rPr lang="ru-RU" u="sng" dirty="0">
                <a:solidFill>
                  <a:schemeClr val="tx1"/>
                </a:solidFill>
              </a:rPr>
              <a:t>в</a:t>
            </a:r>
            <a:r>
              <a:rPr lang="en-GB" u="sng" dirty="0">
                <a:solidFill>
                  <a:schemeClr val="tx1"/>
                </a:solidFill>
              </a:rPr>
              <a:t>’</a:t>
            </a:r>
            <a:r>
              <a:rPr lang="uk-UA" u="sng" dirty="0">
                <a:solidFill>
                  <a:schemeClr val="tx1"/>
                </a:solidFill>
              </a:rPr>
              <a:t>язкове повідомлення про конфлікт Раді суддів </a:t>
            </a:r>
            <a:r>
              <a:rPr lang="uk-UA" dirty="0">
                <a:solidFill>
                  <a:schemeClr val="tx1"/>
                </a:solidFill>
              </a:rPr>
              <a:t>– вноситься в реєстр – Рада приймає рішення щодо врегулювання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08175" y="4508500"/>
            <a:ext cx="2447925" cy="1512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Сумніви щодо наявності конфлікту та способів врегулювання</a:t>
            </a:r>
            <a:r>
              <a:rPr lang="en-GB" dirty="0">
                <a:solidFill>
                  <a:schemeClr val="tx1"/>
                </a:solidFill>
              </a:rPr>
              <a:t>/</a:t>
            </a:r>
            <a:endParaRPr lang="uk-UA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запобігання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4355976" y="5016500"/>
            <a:ext cx="57606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932363" y="4652963"/>
            <a:ext cx="3960812" cy="19446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u="sng" dirty="0">
                <a:solidFill>
                  <a:schemeClr val="tx1"/>
                </a:solidFill>
              </a:rPr>
              <a:t>Звернення за роз</a:t>
            </a:r>
            <a:r>
              <a:rPr lang="en-GB" u="sng" dirty="0">
                <a:solidFill>
                  <a:schemeClr val="tx1"/>
                </a:solidFill>
              </a:rPr>
              <a:t>’</a:t>
            </a:r>
            <a:r>
              <a:rPr lang="uk-UA" u="sng" dirty="0">
                <a:solidFill>
                  <a:schemeClr val="tx1"/>
                </a:solidFill>
              </a:rPr>
              <a:t>ясненням  до Раді суддів: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 якщо є конфлікт, вважається, що особа повідомила згідно </a:t>
            </a:r>
            <a:r>
              <a:rPr lang="uk-UA" dirty="0" smtClean="0">
                <a:solidFill>
                  <a:schemeClr val="tx1"/>
                </a:solidFill>
              </a:rPr>
              <a:t>з ч</a:t>
            </a:r>
            <a:r>
              <a:rPr lang="uk-UA" dirty="0">
                <a:solidFill>
                  <a:schemeClr val="tx1"/>
                </a:solidFill>
              </a:rPr>
              <a:t>. </a:t>
            </a:r>
            <a:r>
              <a:rPr lang="uk-UA" dirty="0" smtClean="0">
                <a:solidFill>
                  <a:schemeClr val="tx1"/>
                </a:solidFill>
              </a:rPr>
              <a:t>10 ст.133 </a:t>
            </a:r>
            <a:r>
              <a:rPr lang="uk-UA" dirty="0">
                <a:solidFill>
                  <a:schemeClr val="tx1"/>
                </a:solidFill>
              </a:rPr>
              <a:t>ЗУ </a:t>
            </a:r>
            <a:r>
              <a:rPr lang="uk-UA" dirty="0" err="1">
                <a:solidFill>
                  <a:schemeClr val="tx1"/>
                </a:solidFill>
              </a:rPr>
              <a:t>“Про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судоустрій і статус </a:t>
            </a:r>
            <a:r>
              <a:rPr lang="uk-UA" dirty="0" err="1" smtClean="0">
                <a:solidFill>
                  <a:schemeClr val="tx1"/>
                </a:solidFill>
              </a:rPr>
              <a:t>суддів”</a:t>
            </a:r>
            <a:r>
              <a:rPr lang="uk-UA" dirty="0" smtClean="0">
                <a:solidFill>
                  <a:schemeClr val="tx1"/>
                </a:solidFill>
              </a:rPr>
              <a:t>  </a:t>
            </a:r>
            <a:r>
              <a:rPr lang="uk-UA" dirty="0">
                <a:solidFill>
                  <a:schemeClr val="tx1"/>
                </a:solidFill>
              </a:rPr>
              <a:t>– вноситься в реєстр – Рада приймає рішення щодо врегулювання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283968" y="2276872"/>
            <a:ext cx="792088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4355976" y="2636912"/>
            <a:ext cx="648072" cy="3684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3687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uk-UA" smtClean="0">
              <a:latin typeface="Cambria" pitchFamily="18" charset="0"/>
            </a:endParaRPr>
          </a:p>
          <a:p>
            <a:pPr algn="ctr">
              <a:buFont typeface="Wingdings 3" pitchFamily="18" charset="2"/>
              <a:buNone/>
            </a:pPr>
            <a:endParaRPr lang="en-GB" smtClean="0">
              <a:latin typeface="Cambria" pitchFamily="18" charset="0"/>
            </a:endParaRPr>
          </a:p>
        </p:txBody>
      </p:sp>
      <p:pic>
        <p:nvPicPr>
          <p:cNvPr id="26627" name="Picture 3" descr="C:\Users\poste6\Desktop\Зая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538"/>
            <a:ext cx="8122056" cy="692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1017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9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mtClean="0">
                <a:solidFill>
                  <a:schemeClr val="tx1"/>
                </a:solidFill>
              </a:rPr>
              <a:t>Звернення за роз</a:t>
            </a:r>
            <a:r>
              <a:rPr lang="en-GB" b="1" smtClean="0">
                <a:solidFill>
                  <a:schemeClr val="tx1"/>
                </a:solidFill>
              </a:rPr>
              <a:t>’</a:t>
            </a:r>
            <a:r>
              <a:rPr lang="uk-UA" b="1" smtClean="0">
                <a:solidFill>
                  <a:schemeClr val="tx1"/>
                </a:solidFill>
              </a:rPr>
              <a:t>ясненням - зміст</a:t>
            </a:r>
            <a:endParaRPr lang="en-GB" b="1" smtClean="0"/>
          </a:p>
        </p:txBody>
      </p:sp>
      <p:sp>
        <p:nvSpPr>
          <p:cNvPr id="2765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GB" smtClean="0"/>
          </a:p>
        </p:txBody>
      </p:sp>
      <p:pic>
        <p:nvPicPr>
          <p:cNvPr id="27651" name="Picture 2" descr="C:\Users\poste6\Desktop\заява роз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564" y="1340768"/>
            <a:ext cx="87566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13032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740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Національна школа суддів України        </vt:lpstr>
      <vt:lpstr>Способи дотримання законодавства щодо конфлікту інтересів в діяльності суддів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Способи запобігання конфлікту,  який не врегульовується в порядку, визначеному процесуальним законом</vt:lpstr>
      <vt:lpstr>Слайд 8</vt:lpstr>
      <vt:lpstr>Звернення за роз’ясненням - зміст</vt:lpstr>
      <vt:lpstr>Добровільна декларація  про приватні інтереси</vt:lpstr>
      <vt:lpstr>   Добровільна декларація про приватні інтереси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82</cp:revision>
  <dcterms:modified xsi:type="dcterms:W3CDTF">2016-10-12T11:07:05Z</dcterms:modified>
</cp:coreProperties>
</file>